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8" r:id="rId3"/>
    <p:sldId id="274" r:id="rId4"/>
    <p:sldId id="276" r:id="rId5"/>
    <p:sldId id="278" r:id="rId6"/>
    <p:sldId id="272" r:id="rId7"/>
    <p:sldId id="277" r:id="rId8"/>
  </p:sldIdLst>
  <p:sldSz cx="12192000" cy="6858000"/>
  <p:notesSz cx="6858000" cy="9144000"/>
  <p:embeddedFontLst>
    <p:embeddedFont>
      <p:font typeface="Montserrat Medium" panose="00000600000000000000" pitchFamily="2" charset="-52"/>
      <p:regular r:id="rId9"/>
      <p: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055"/>
    <a:srgbClr val="003790"/>
    <a:srgbClr val="001D4C"/>
    <a:srgbClr val="858592"/>
    <a:srgbClr val="426FF6"/>
    <a:srgbClr val="373D65"/>
    <a:srgbClr val="F6F4F5"/>
    <a:srgbClr val="FFFFFF"/>
    <a:srgbClr val="040524"/>
    <a:srgbClr val="27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4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8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2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0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7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C62-BBB6-4C7A-8C92-DDE564B4B7F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9288-C745-4BA1-9FB0-0B906245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7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65" y="4302267"/>
            <a:ext cx="3506783" cy="2151167"/>
          </a:xfrm>
          <a:prstGeom prst="rect">
            <a:avLst/>
          </a:prstGeom>
        </p:spPr>
      </p:pic>
      <p:sp>
        <p:nvSpPr>
          <p:cNvPr id="1039" name="Скругленный прямоугольник 1038"/>
          <p:cNvSpPr/>
          <p:nvPr/>
        </p:nvSpPr>
        <p:spPr>
          <a:xfrm>
            <a:off x="-906163" y="686165"/>
            <a:ext cx="10021589" cy="2083412"/>
          </a:xfrm>
          <a:prstGeom prst="roundRect">
            <a:avLst>
              <a:gd name="adj" fmla="val 3776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Скругленный прямоугольник 286"/>
          <p:cNvSpPr/>
          <p:nvPr/>
        </p:nvSpPr>
        <p:spPr>
          <a:xfrm rot="16200000">
            <a:off x="3387657" y="-3282921"/>
            <a:ext cx="1433954" cy="10021583"/>
          </a:xfrm>
          <a:prstGeom prst="roundRect">
            <a:avLst>
              <a:gd name="adj" fmla="val 0"/>
            </a:avLst>
          </a:prstGeom>
          <a:solidFill>
            <a:srgbClr val="00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60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869278" y="1050454"/>
            <a:ext cx="8417596" cy="129235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Обслуживание счетов в рамках закона о банкротстве</a:t>
            </a:r>
            <a:endParaRPr lang="ru-RU" sz="7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0" y="5955007"/>
            <a:ext cx="2359156" cy="3035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4" y="3243206"/>
            <a:ext cx="3122949" cy="19156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4" y="5419066"/>
            <a:ext cx="3075556" cy="1886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4" y="2896877"/>
            <a:ext cx="4116376" cy="2608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02" y="1212460"/>
            <a:ext cx="1907650" cy="1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 rot="16200000">
            <a:off x="3302001" y="-3036499"/>
            <a:ext cx="533399" cy="7473953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51" y="433786"/>
            <a:ext cx="68897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для открытия счета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6272535"/>
            <a:ext cx="1779654" cy="22898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41536" y="2743000"/>
            <a:ext cx="2532111" cy="1905011"/>
            <a:chOff x="1041536" y="2523925"/>
            <a:chExt cx="2532111" cy="190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41536" y="2523925"/>
              <a:ext cx="2532111" cy="1905011"/>
              <a:chOff x="1041536" y="4024464"/>
              <a:chExt cx="2532111" cy="1905011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1041536" y="5244416"/>
                <a:ext cx="2532111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3790"/>
                    </a:solidFill>
                  </a:rPr>
                  <a:t>Паспорт конкурсного управляющего</a:t>
                </a:r>
                <a:endParaRPr lang="ru-RU" dirty="0">
                  <a:solidFill>
                    <a:srgbClr val="00379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822039" y="4024464"/>
                <a:ext cx="964860" cy="964861"/>
              </a:xfrm>
              <a:prstGeom prst="roundRect">
                <a:avLst>
                  <a:gd name="adj" fmla="val 105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42900" dist="38100" dir="2700000" sx="101000" sy="101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360" y="2676174"/>
              <a:ext cx="583874" cy="67606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506217" y="2750852"/>
            <a:ext cx="3313713" cy="2201375"/>
            <a:chOff x="4506217" y="3722402"/>
            <a:chExt cx="3313713" cy="220137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506217" y="3722402"/>
              <a:ext cx="3313713" cy="2201375"/>
              <a:chOff x="3817113" y="4032316"/>
              <a:chExt cx="3313713" cy="2201375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17113" y="5252268"/>
                <a:ext cx="3313713" cy="98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3790"/>
                    </a:solidFill>
                  </a:rPr>
                  <a:t>Решения суда о признании юридического лица банкротом</a:t>
                </a:r>
                <a:endParaRPr lang="ru-RU" dirty="0">
                  <a:solidFill>
                    <a:srgbClr val="00379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4991540" y="4032316"/>
                <a:ext cx="964860" cy="964861"/>
              </a:xfrm>
              <a:prstGeom prst="roundRect">
                <a:avLst>
                  <a:gd name="adj" fmla="val 105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42900" dist="38100" dir="2700000" sx="101000" sy="101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662" y="3866799"/>
              <a:ext cx="592076" cy="677884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8752499" y="2742999"/>
            <a:ext cx="1903056" cy="1905011"/>
            <a:chOff x="8752499" y="2523924"/>
            <a:chExt cx="1903056" cy="190501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752499" y="2523924"/>
              <a:ext cx="1903056" cy="1905011"/>
              <a:chOff x="7685699" y="4024463"/>
              <a:chExt cx="1903056" cy="190501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685699" y="5244415"/>
                <a:ext cx="1903056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3790"/>
                    </a:solidFill>
                  </a:rPr>
                  <a:t>Устав </a:t>
                </a:r>
                <a:br>
                  <a:rPr lang="ru-RU" dirty="0">
                    <a:solidFill>
                      <a:srgbClr val="003790"/>
                    </a:solidFill>
                  </a:rPr>
                </a:br>
                <a:r>
                  <a:rPr lang="ru-RU" dirty="0">
                    <a:solidFill>
                      <a:srgbClr val="003790"/>
                    </a:solidFill>
                  </a:rPr>
                  <a:t>организации</a:t>
                </a:r>
                <a:endParaRPr lang="ru-RU" dirty="0">
                  <a:solidFill>
                    <a:srgbClr val="00379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8154797" y="4024463"/>
                <a:ext cx="964860" cy="964861"/>
              </a:xfrm>
              <a:prstGeom prst="roundRect">
                <a:avLst>
                  <a:gd name="adj" fmla="val 1058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42900" dist="38100" dir="2700000" sx="101000" sy="101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682" y="2676174"/>
              <a:ext cx="518840" cy="67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 rot="16200000">
            <a:off x="5268913" y="-5003412"/>
            <a:ext cx="533399" cy="1140777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50" y="433786"/>
            <a:ext cx="108902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различные типы специальных счетов в рамках 127-ФЗ </a:t>
            </a:r>
          </a:p>
        </p:txBody>
      </p:sp>
      <p:pic>
        <p:nvPicPr>
          <p:cNvPr id="273" name="Рисунок 2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6272535"/>
            <a:ext cx="1779654" cy="228988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708025" y="1255395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63586" y="1420392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для удовлетворения требований кредиторов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08025" y="3502386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563586" y="3667383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для финансирования строительства объекта незавершенного строительства застройщиком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08025" y="2004392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63586" y="2169389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по обеспечению деятельности, связанной с реализацией предмета залога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8024" y="2753389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563585" y="2918386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для обеспечения исполнения обязанности должника по возврату задатков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08023" y="4251383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1563584" y="4416380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должника для удовлетворения требований кредиторов к застройщику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8023" y="5000380"/>
            <a:ext cx="9407525" cy="660086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342900" dist="38100" dir="2700000" sx="101000" sy="101000" algn="tl" rotWithShape="0">
              <a:srgbClr val="00379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563584" y="5165377"/>
            <a:ext cx="8551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spc="-5" dirty="0">
                <a:solidFill>
                  <a:srgbClr val="003790"/>
                </a:solidFill>
                <a:cs typeface="Tahoma"/>
              </a:rPr>
              <a:t>Счёт для зачисления средств пенсионных резервов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800967" y="5979378"/>
            <a:ext cx="9221636" cy="586314"/>
            <a:chOff x="577612" y="1599158"/>
            <a:chExt cx="9221636" cy="586314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677133" y="1599158"/>
              <a:ext cx="9122115" cy="586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3790"/>
                  </a:solidFill>
                </a:rPr>
                <a:t>Все процедуры в одном личном кабинете</a:t>
              </a:r>
            </a:p>
            <a:p>
              <a:pPr marL="285750" indent="-28575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3790"/>
                  </a:solidFill>
                </a:rPr>
                <a:t>Персональное сопровождение каждого Арбитражного управляющего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7612" y="1658630"/>
              <a:ext cx="53977" cy="435769"/>
            </a:xfrm>
            <a:prstGeom prst="rect">
              <a:avLst/>
            </a:prstGeom>
            <a:solidFill>
              <a:srgbClr val="024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01537" y="1307187"/>
            <a:ext cx="513888" cy="513888"/>
            <a:chOff x="901537" y="1307187"/>
            <a:chExt cx="513888" cy="51388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901537" y="1307187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412" y="1426180"/>
              <a:ext cx="329110" cy="2961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01537" y="2056184"/>
            <a:ext cx="513888" cy="513888"/>
            <a:chOff x="901537" y="2056184"/>
            <a:chExt cx="513888" cy="513888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901537" y="2056184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75" y="2151035"/>
              <a:ext cx="325048" cy="308795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1536" y="2805181"/>
            <a:ext cx="513888" cy="513888"/>
            <a:chOff x="901536" y="2805181"/>
            <a:chExt cx="513888" cy="51388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901536" y="2805181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00" y="2880066"/>
              <a:ext cx="386087" cy="355200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901537" y="3554178"/>
            <a:ext cx="513888" cy="513888"/>
            <a:chOff x="901537" y="3554178"/>
            <a:chExt cx="513888" cy="513888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901537" y="3554178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412" y="3632011"/>
              <a:ext cx="325156" cy="352252"/>
            </a:xfrm>
            <a:prstGeom prst="rect">
              <a:avLst/>
            </a:prstGeom>
          </p:spPr>
        </p:pic>
      </p:grpSp>
      <p:grpSp>
        <p:nvGrpSpPr>
          <p:cNvPr id="113" name="Группа 112"/>
          <p:cNvGrpSpPr/>
          <p:nvPr/>
        </p:nvGrpSpPr>
        <p:grpSpPr>
          <a:xfrm>
            <a:off x="901535" y="4303175"/>
            <a:ext cx="513888" cy="513888"/>
            <a:chOff x="901535" y="4303175"/>
            <a:chExt cx="513888" cy="513888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901535" y="4303175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144" y="4399733"/>
              <a:ext cx="324424" cy="3244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901535" y="5052172"/>
            <a:ext cx="513888" cy="513888"/>
            <a:chOff x="901535" y="5052172"/>
            <a:chExt cx="513888" cy="513888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901535" y="5052172"/>
              <a:ext cx="513888" cy="513888"/>
            </a:xfrm>
            <a:prstGeom prst="roundRect">
              <a:avLst>
                <a:gd name="adj" fmla="val 1265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50" y="5105272"/>
              <a:ext cx="281680" cy="39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3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 rot="16200000">
            <a:off x="608013" y="-342511"/>
            <a:ext cx="533399" cy="208597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51" y="433786"/>
            <a:ext cx="156844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42172" y="1166187"/>
            <a:ext cx="4715654" cy="2218066"/>
            <a:chOff x="742172" y="1166187"/>
            <a:chExt cx="4715654" cy="221806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 rot="16200000">
              <a:off x="1697243" y="216655"/>
              <a:ext cx="533399" cy="2432463"/>
            </a:xfrm>
            <a:prstGeom prst="roundRect">
              <a:avLst>
                <a:gd name="adj" fmla="val 13207"/>
              </a:avLst>
            </a:prstGeom>
            <a:gradFill flip="none" rotWithShape="1">
              <a:gsLst>
                <a:gs pos="0">
                  <a:srgbClr val="26448F"/>
                </a:gs>
                <a:gs pos="100000">
                  <a:srgbClr val="0037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47712" y="1485900"/>
              <a:ext cx="4710114" cy="1898353"/>
            </a:xfrm>
            <a:prstGeom prst="roundRect">
              <a:avLst>
                <a:gd name="adj" fmla="val 25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27000" dir="8820000" sx="99000" sy="99000" algn="tr" rotWithShape="0">
                <a:srgbClr val="11458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Заголовок 1">
              <a:extLst>
                <a:ext uri="{FF2B5EF4-FFF2-40B4-BE49-F238E27FC236}">
                  <a16:creationId xmlns:a16="http://schemas.microsoft.com/office/drawing/2014/main" id="{D8831F25-10FC-A74E-A039-07D071044ED6}"/>
                </a:ext>
              </a:extLst>
            </p:cNvPr>
            <p:cNvSpPr txBox="1">
              <a:spLocks/>
            </p:cNvSpPr>
            <p:nvPr/>
          </p:nvSpPr>
          <p:spPr>
            <a:xfrm>
              <a:off x="742172" y="1597678"/>
              <a:ext cx="4097704" cy="2826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rgbClr val="003790"/>
                  </a:solidFill>
                </a:rPr>
                <a:t>Открытие счета</a:t>
              </a:r>
            </a:p>
          </p:txBody>
        </p:sp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id="{D8831F25-10FC-A74E-A039-07D071044ED6}"/>
                </a:ext>
              </a:extLst>
            </p:cNvPr>
            <p:cNvSpPr txBox="1">
              <a:spLocks/>
            </p:cNvSpPr>
            <p:nvPr/>
          </p:nvSpPr>
          <p:spPr>
            <a:xfrm>
              <a:off x="742172" y="1895260"/>
              <a:ext cx="4289410" cy="5920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rgbClr val="003790"/>
                  </a:solidFill>
                </a:rPr>
                <a:t>Удостоверение сотрудником Банка подлинности собственноручных подписей лиц, обладающих правом подписи,</a:t>
              </a:r>
              <a:br>
                <a:rPr lang="en-US" sz="1000" dirty="0">
                  <a:solidFill>
                    <a:srgbClr val="003790"/>
                  </a:solidFill>
                </a:rPr>
              </a:br>
              <a:r>
                <a:rPr lang="ru-RU" sz="1000" dirty="0">
                  <a:solidFill>
                    <a:srgbClr val="003790"/>
                  </a:solidFill>
                </a:rPr>
                <a:t>в карточке с образцами подписей и оттиска печати</a:t>
              </a:r>
            </a:p>
          </p:txBody>
        </p:sp>
        <p:sp>
          <p:nvSpPr>
            <p:cNvPr id="33" name="Заголовок 1">
              <a:extLst>
                <a:ext uri="{FF2B5EF4-FFF2-40B4-BE49-F238E27FC236}">
                  <a16:creationId xmlns:a16="http://schemas.microsoft.com/office/drawing/2014/main" id="{D8831F25-10FC-A74E-A039-07D071044ED6}"/>
                </a:ext>
              </a:extLst>
            </p:cNvPr>
            <p:cNvSpPr txBox="1">
              <a:spLocks/>
            </p:cNvSpPr>
            <p:nvPr/>
          </p:nvSpPr>
          <p:spPr>
            <a:xfrm>
              <a:off x="742172" y="2502282"/>
              <a:ext cx="4289410" cy="4059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rgbClr val="003790"/>
                  </a:solidFill>
                </a:rPr>
                <a:t>Заверение копии действующей карточки с образцами подписей </a:t>
              </a:r>
              <a:br>
                <a:rPr lang="ru-RU" sz="1000" dirty="0">
                  <a:solidFill>
                    <a:srgbClr val="003790"/>
                  </a:solidFill>
                </a:rPr>
              </a:br>
              <a:r>
                <a:rPr lang="ru-RU" sz="1000" dirty="0">
                  <a:solidFill>
                    <a:srgbClr val="003790"/>
                  </a:solidFill>
                </a:rPr>
                <a:t>и оттиска печати</a:t>
              </a:r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:a16="http://schemas.microsoft.com/office/drawing/2014/main" id="{D8831F25-10FC-A74E-A039-07D071044ED6}"/>
                </a:ext>
              </a:extLst>
            </p:cNvPr>
            <p:cNvSpPr txBox="1">
              <a:spLocks/>
            </p:cNvSpPr>
            <p:nvPr/>
          </p:nvSpPr>
          <p:spPr>
            <a:xfrm>
              <a:off x="742172" y="2923190"/>
              <a:ext cx="4289410" cy="4059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rgbClr val="003790"/>
                  </a:solidFill>
                </a:rPr>
                <a:t>Изготовление и заверение копий документов, предоставленных Клиентом (в рамках открытия и ведения расчетного счета)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7712" y="1182232"/>
              <a:ext cx="21160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Обслуживание Клиентов</a:t>
              </a:r>
              <a:endParaRPr lang="ru-RU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9" name="Скругленный прямоугольник 78"/>
          <p:cNvSpPr/>
          <p:nvPr/>
        </p:nvSpPr>
        <p:spPr>
          <a:xfrm rot="16200000">
            <a:off x="7476367" y="2348432"/>
            <a:ext cx="533399" cy="341164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037244" y="4107270"/>
            <a:ext cx="5329239" cy="1774091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8820000" sx="99000" sy="99000" algn="tr" rotWithShape="0">
              <a:srgbClr val="114587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6031705" y="4370741"/>
            <a:ext cx="5334777" cy="269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С использованием простой ЭП (одноразовый SMS-пароль)</a:t>
            </a: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6031706" y="4868110"/>
            <a:ext cx="5334777" cy="454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С использованием усиленной неквалифицированной ЭП </a:t>
            </a:r>
            <a:br>
              <a:rPr lang="ru-RU" sz="900" dirty="0">
                <a:solidFill>
                  <a:srgbClr val="003790"/>
                </a:solidFill>
              </a:rPr>
            </a:br>
            <a:r>
              <a:rPr lang="ru-RU" sz="900" dirty="0">
                <a:solidFill>
                  <a:srgbClr val="003790"/>
                </a:solidFill>
              </a:rPr>
              <a:t>с регистрацией ключа ЭЦП</a:t>
            </a:r>
          </a:p>
        </p:txBody>
      </p:sp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6031706" y="5459906"/>
            <a:ext cx="5334777" cy="405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Ежемесячное обслуживание системы ДБО «Совкомбанк Бизнес»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037244" y="3803602"/>
            <a:ext cx="3411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Система ДБО «Совкомбанк Бизнес»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rot="16200000">
            <a:off x="1713309" y="2710180"/>
            <a:ext cx="533399" cy="2464595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7712" y="3995492"/>
            <a:ext cx="4710114" cy="188586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8820000" sx="99000" sy="99000" algn="tr" rotWithShape="0">
              <a:srgbClr val="114587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47712" y="3691824"/>
            <a:ext cx="2464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Расчетное обслуживание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742173" y="4182948"/>
            <a:ext cx="3182128" cy="461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По расчетным документам, представленным в Банк по системе ДБО «BSS «CORREQTS </a:t>
            </a:r>
            <a:r>
              <a:rPr lang="ru-RU" sz="900" dirty="0" err="1">
                <a:solidFill>
                  <a:srgbClr val="003790"/>
                </a:solidFill>
              </a:rPr>
              <a:t>Corporate</a:t>
            </a:r>
            <a:r>
              <a:rPr lang="ru-RU" sz="900" dirty="0">
                <a:solidFill>
                  <a:srgbClr val="003790"/>
                </a:solidFill>
              </a:rPr>
              <a:t>», «Совкомбанк Бизнес» (Основной тариф)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176019" y="4298065"/>
            <a:ext cx="1120018" cy="230832"/>
            <a:chOff x="5360157" y="4651794"/>
            <a:chExt cx="1120018" cy="23083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360158" y="4664075"/>
              <a:ext cx="1120017" cy="218551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360157" y="4651794"/>
              <a:ext cx="11200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300 руб.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742174" y="4795662"/>
            <a:ext cx="3182127" cy="454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По расчетным документам индивидуальных предпринимателей в случае, если в счете получателя указан счет физического лица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172047" y="4853405"/>
            <a:ext cx="1120018" cy="338554"/>
            <a:chOff x="4835904" y="5291293"/>
            <a:chExt cx="1120018" cy="338554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4835905" y="5303574"/>
              <a:ext cx="1120017" cy="326273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835904" y="5291293"/>
              <a:ext cx="11200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0,5% </a:t>
              </a:r>
              <a:r>
                <a:rPr lang="en-US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min</a:t>
              </a:r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 300 руб. </a:t>
              </a:r>
              <a:b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</a:br>
              <a:r>
                <a:rPr lang="en-US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max</a:t>
              </a:r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 3000 руб.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742174" y="5361484"/>
            <a:ext cx="3182127" cy="405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3790"/>
                </a:solidFill>
              </a:rPr>
              <a:t>по расчетным документам юридических лиц в случае перечисления на счет физического лица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172046" y="5395184"/>
            <a:ext cx="1120018" cy="338554"/>
            <a:chOff x="4835903" y="5804613"/>
            <a:chExt cx="1120018" cy="338554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4835904" y="5816894"/>
              <a:ext cx="1120017" cy="326273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835903" y="5804613"/>
              <a:ext cx="11200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0,5% </a:t>
              </a:r>
              <a:r>
                <a:rPr lang="en-US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min</a:t>
              </a:r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 300 руб. </a:t>
              </a:r>
              <a:b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</a:br>
              <a:r>
                <a:rPr lang="en-US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max</a:t>
              </a:r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 3000 руб.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95999" y="1163097"/>
            <a:ext cx="5329239" cy="1229456"/>
            <a:chOff x="6095999" y="2154797"/>
            <a:chExt cx="5329239" cy="1229456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095999" y="2154797"/>
              <a:ext cx="5270483" cy="1229456"/>
              <a:chOff x="747711" y="1166185"/>
              <a:chExt cx="5270483" cy="1229456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 rot="16200000">
                <a:off x="2631283" y="-717386"/>
                <a:ext cx="533399" cy="4300541"/>
              </a:xfrm>
              <a:prstGeom prst="roundRect">
                <a:avLst>
                  <a:gd name="adj" fmla="val 13207"/>
                </a:avLst>
              </a:prstGeom>
              <a:gradFill flip="none" rotWithShape="1">
                <a:gsLst>
                  <a:gs pos="0">
                    <a:srgbClr val="26448F"/>
                  </a:gs>
                  <a:gs pos="100000">
                    <a:srgbClr val="00379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747712" y="1485900"/>
                <a:ext cx="5270482" cy="909741"/>
              </a:xfrm>
              <a:prstGeom prst="roundRect">
                <a:avLst>
                  <a:gd name="adj" fmla="val 431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27000" dir="8820000" sx="99000" sy="99000" algn="tr" rotWithShape="0">
                  <a:srgbClr val="114587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Заголовок 1">
                <a:extLst>
                  <a:ext uri="{FF2B5EF4-FFF2-40B4-BE49-F238E27FC236}">
                    <a16:creationId xmlns:a16="http://schemas.microsoft.com/office/drawing/2014/main" id="{D8831F25-10FC-A74E-A039-07D071044E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711" y="1640184"/>
                <a:ext cx="5033963" cy="2826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900" dirty="0">
                    <a:solidFill>
                      <a:srgbClr val="003790"/>
                    </a:solidFill>
                  </a:rPr>
                  <a:t>Выдача выписок по запросам клиентов за период</a:t>
                </a: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747713" y="1182232"/>
                <a:ext cx="430053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spc="10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Выдача справок и документов по Банковскому счету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3" name="Заголовок 1">
              <a:extLst>
                <a:ext uri="{FF2B5EF4-FFF2-40B4-BE49-F238E27FC236}">
                  <a16:creationId xmlns:a16="http://schemas.microsoft.com/office/drawing/2014/main" id="{D8831F25-10FC-A74E-A039-07D071044ED6}"/>
                </a:ext>
              </a:extLst>
            </p:cNvPr>
            <p:cNvSpPr txBox="1">
              <a:spLocks/>
            </p:cNvSpPr>
            <p:nvPr/>
          </p:nvSpPr>
          <p:spPr>
            <a:xfrm>
              <a:off x="6095999" y="2985442"/>
              <a:ext cx="5329239" cy="2826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900" dirty="0">
                  <a:solidFill>
                    <a:srgbClr val="003790"/>
                  </a:solidFill>
                </a:rPr>
                <a:t>Выдача справок по запросу Клиента (в рамках ведения расчетных </a:t>
              </a:r>
              <a:br>
                <a:rPr lang="ru-RU" sz="900" dirty="0">
                  <a:solidFill>
                    <a:srgbClr val="003790"/>
                  </a:solidFill>
                </a:rPr>
              </a:br>
              <a:r>
                <a:rPr lang="ru-RU" sz="900" dirty="0">
                  <a:solidFill>
                    <a:srgbClr val="003790"/>
                  </a:solidFill>
                </a:rPr>
                <a:t>и иных счетов)</a:t>
              </a:r>
            </a:p>
          </p:txBody>
        </p:sp>
        <p:sp>
          <p:nvSpPr>
            <p:cNvPr id="92" name="Диагональная полоса 91"/>
            <p:cNvSpPr/>
            <p:nvPr/>
          </p:nvSpPr>
          <p:spPr>
            <a:xfrm flipH="1">
              <a:off x="10711005" y="2472205"/>
              <a:ext cx="658812" cy="658812"/>
            </a:xfrm>
            <a:prstGeom prst="diagStripe">
              <a:avLst>
                <a:gd name="adj" fmla="val 62309"/>
              </a:avLst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 rot="2700000">
              <a:off x="10707023" y="2620406"/>
              <a:ext cx="81015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Бесплатно</a:t>
              </a:r>
              <a:endParaRPr lang="ru-RU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4" name="Диагональная полоса 93"/>
          <p:cNvSpPr/>
          <p:nvPr/>
        </p:nvSpPr>
        <p:spPr>
          <a:xfrm flipH="1">
            <a:off x="4799014" y="1485565"/>
            <a:ext cx="658812" cy="658812"/>
          </a:xfrm>
          <a:prstGeom prst="diagStripe">
            <a:avLst>
              <a:gd name="adj" fmla="val 62309"/>
            </a:avLst>
          </a:prstGeom>
          <a:solidFill>
            <a:srgbClr val="FC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 rot="2700000">
            <a:off x="4795032" y="1633766"/>
            <a:ext cx="810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Бесплатно</a:t>
            </a:r>
            <a:endParaRPr lang="ru-RU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0011706" y="4364633"/>
            <a:ext cx="1120018" cy="230832"/>
            <a:chOff x="10430719" y="4607516"/>
            <a:chExt cx="1120018" cy="23083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10430720" y="4619797"/>
              <a:ext cx="1120017" cy="218551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0430719" y="4607516"/>
              <a:ext cx="11200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Бесплатно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0011706" y="5444406"/>
            <a:ext cx="1120018" cy="230832"/>
            <a:chOff x="10430719" y="4607516"/>
            <a:chExt cx="1120018" cy="23083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0430720" y="4619797"/>
              <a:ext cx="1120017" cy="218551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0430719" y="4607516"/>
              <a:ext cx="11200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Бесплатно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095999" y="2547614"/>
            <a:ext cx="5270482" cy="837068"/>
            <a:chOff x="6095999" y="1166186"/>
            <a:chExt cx="5270482" cy="83706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095999" y="1166186"/>
              <a:ext cx="5270482" cy="837068"/>
              <a:chOff x="747710" y="1166187"/>
              <a:chExt cx="5270482" cy="837068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 rot="16200000">
                <a:off x="1697243" y="216655"/>
                <a:ext cx="533399" cy="2432463"/>
              </a:xfrm>
              <a:prstGeom prst="roundRect">
                <a:avLst>
                  <a:gd name="adj" fmla="val 13207"/>
                </a:avLst>
              </a:prstGeom>
              <a:gradFill flip="none" rotWithShape="1">
                <a:gsLst>
                  <a:gs pos="0">
                    <a:srgbClr val="26448F"/>
                  </a:gs>
                  <a:gs pos="100000">
                    <a:srgbClr val="00379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747711" y="1485901"/>
                <a:ext cx="5270481" cy="517354"/>
              </a:xfrm>
              <a:prstGeom prst="roundRect">
                <a:avLst>
                  <a:gd name="adj" fmla="val 5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27000" dir="8820000" sx="99000" sy="99000" algn="tr" rotWithShape="0">
                  <a:srgbClr val="114587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Заголовок 1">
                <a:extLst>
                  <a:ext uri="{FF2B5EF4-FFF2-40B4-BE49-F238E27FC236}">
                    <a16:creationId xmlns:a16="http://schemas.microsoft.com/office/drawing/2014/main" id="{D8831F25-10FC-A74E-A039-07D071044E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710" y="1552455"/>
                <a:ext cx="5033963" cy="28262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900" dirty="0">
                    <a:solidFill>
                      <a:srgbClr val="003790"/>
                    </a:solidFill>
                  </a:rPr>
                  <a:t>Если с Клиентом заключен Договор </a:t>
                </a:r>
                <a:br>
                  <a:rPr lang="ru-RU" sz="900" dirty="0">
                    <a:solidFill>
                      <a:srgbClr val="003790"/>
                    </a:solidFill>
                  </a:rPr>
                </a:br>
                <a:r>
                  <a:rPr lang="ru-RU" sz="900" dirty="0">
                    <a:solidFill>
                      <a:srgbClr val="003790"/>
                    </a:solidFill>
                  </a:rPr>
                  <a:t>об использовании системы ДБО «Совкомбанк Бизнес»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47712" y="1182232"/>
                <a:ext cx="20915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spc="10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Ведение счетов Клиента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10009944" y="1613645"/>
              <a:ext cx="1120018" cy="230832"/>
              <a:chOff x="10430719" y="4607516"/>
              <a:chExt cx="1120018" cy="230832"/>
            </a:xfrm>
          </p:grpSpPr>
          <p:sp>
            <p:nvSpPr>
              <p:cNvPr id="103" name="Скругленный прямоугольник 102"/>
              <p:cNvSpPr/>
              <p:nvPr/>
            </p:nvSpPr>
            <p:spPr>
              <a:xfrm>
                <a:off x="10430720" y="4619797"/>
                <a:ext cx="1120017" cy="218551"/>
              </a:xfrm>
              <a:prstGeom prst="roundRect">
                <a:avLst/>
              </a:prstGeom>
              <a:solidFill>
                <a:srgbClr val="FC5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0430719" y="4607516"/>
                <a:ext cx="112001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spc="10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Бесплатно</a:t>
                </a:r>
                <a:endParaRPr lang="ru-RU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10009944" y="4884151"/>
            <a:ext cx="1120018" cy="230832"/>
            <a:chOff x="10430719" y="4607516"/>
            <a:chExt cx="1120018" cy="230832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10430720" y="4619797"/>
              <a:ext cx="1120017" cy="218551"/>
            </a:xfrm>
            <a:prstGeom prst="roundRect">
              <a:avLst/>
            </a:prstGeom>
            <a:solidFill>
              <a:srgbClr val="FC5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0430719" y="4607516"/>
              <a:ext cx="112001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spc="10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</a:rPr>
                <a:t>2 200 руб.</a:t>
              </a:r>
              <a:endParaRPr lang="ru-RU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8" name="Рисунок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6272535"/>
            <a:ext cx="1779654" cy="2289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00967" y="6240612"/>
            <a:ext cx="9221738" cy="306109"/>
            <a:chOff x="800967" y="6240612"/>
            <a:chExt cx="9221738" cy="306109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900590" y="6240612"/>
              <a:ext cx="9122115" cy="306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ru-RU" sz="1400">
                  <a:solidFill>
                    <a:srgbClr val="003790"/>
                  </a:solidFill>
                </a:rPr>
                <a:t>Возможно </a:t>
              </a:r>
              <a:r>
                <a:rPr lang="ru-RU" sz="1400" dirty="0">
                  <a:solidFill>
                    <a:srgbClr val="003790"/>
                  </a:solidFill>
                </a:rPr>
                <a:t>установление индивидуальных условий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00967" y="6291263"/>
              <a:ext cx="45719" cy="183356"/>
            </a:xfrm>
            <a:prstGeom prst="rect">
              <a:avLst/>
            </a:prstGeom>
            <a:solidFill>
              <a:srgbClr val="024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6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 rot="16200000">
            <a:off x="3195038" y="-2929539"/>
            <a:ext cx="928299" cy="765492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50" y="519511"/>
            <a:ext cx="7137401" cy="842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</a:rPr>
              <a:t>Проект онлайн-банкинга для </a:t>
            </a:r>
            <a:br>
              <a:rPr lang="ru-RU" sz="2500" b="1" dirty="0">
                <a:solidFill>
                  <a:schemeClr val="bg1"/>
                </a:solidFill>
              </a:rPr>
            </a:br>
            <a:r>
              <a:rPr lang="ru-RU" sz="2500" b="1" dirty="0">
                <a:solidFill>
                  <a:schemeClr val="bg1"/>
                </a:solidFill>
              </a:rPr>
              <a:t>финансовых (арбитражных) управляющих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6272535"/>
            <a:ext cx="1779654" cy="228988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847790" y="1916704"/>
            <a:ext cx="9950386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rgbClr val="003790"/>
                </a:solidFill>
              </a:rPr>
              <a:t>Дистанционная работа со всеми видами счетов, необходимых в рамках банкротства физических лиц:</a:t>
            </a:r>
            <a:endParaRPr lang="ru-RU" sz="1500" dirty="0">
              <a:solidFill>
                <a:srgbClr val="0037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944" y="1952625"/>
            <a:ext cx="45719" cy="285449"/>
          </a:xfrm>
          <a:prstGeom prst="rect">
            <a:avLst/>
          </a:prstGeom>
          <a:solidFill>
            <a:srgbClr val="00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-1376014" y="2898627"/>
            <a:ext cx="7426294" cy="2713354"/>
            <a:chOff x="-641984" y="2727327"/>
            <a:chExt cx="7426294" cy="2713354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641984" y="2727327"/>
              <a:ext cx="7426294" cy="2713354"/>
            </a:xfrm>
            <a:prstGeom prst="roundRect">
              <a:avLst>
                <a:gd name="adj" fmla="val 630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38100" dir="2700000" sx="101000" sy="101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object 18"/>
            <p:cNvSpPr txBox="1"/>
            <p:nvPr/>
          </p:nvSpPr>
          <p:spPr>
            <a:xfrm>
              <a:off x="1471292" y="2979852"/>
              <a:ext cx="5313018" cy="20749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для получения зарплат;</a:t>
              </a:r>
            </a:p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пенсий;</a:t>
              </a:r>
            </a:p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социальных выплат;</a:t>
              </a:r>
            </a:p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работы с прожиточным минимумом;</a:t>
              </a:r>
            </a:p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реализации имущества;</a:t>
              </a:r>
            </a:p>
            <a:p>
              <a:pPr marL="404835" marR="177800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формирования и распределения конкурсной массы и </a:t>
              </a:r>
              <a:r>
                <a:rPr lang="ru-RU" sz="1400" dirty="0" err="1">
                  <a:solidFill>
                    <a:srgbClr val="003790"/>
                  </a:solidFill>
                </a:rPr>
                <a:t>др</a:t>
              </a:r>
              <a:r>
                <a:rPr lang="ru-RU" sz="1400" dirty="0">
                  <a:solidFill>
                    <a:srgbClr val="003790"/>
                  </a:solidFill>
                </a:rPr>
                <a:t>;</a:t>
              </a:r>
              <a:endParaRPr sz="1400" dirty="0">
                <a:solidFill>
                  <a:srgbClr val="003790"/>
                </a:solidFill>
                <a:cs typeface="Tahoma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566636" y="2898626"/>
            <a:ext cx="7033259" cy="2713355"/>
            <a:chOff x="-657889" y="2727326"/>
            <a:chExt cx="7033259" cy="3479799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-657889" y="2727326"/>
              <a:ext cx="7033259" cy="3479799"/>
            </a:xfrm>
            <a:prstGeom prst="roundRect">
              <a:avLst>
                <a:gd name="adj" fmla="val 630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38100" dir="2700000" sx="101000" sy="101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-469855" y="2910002"/>
              <a:ext cx="4883085" cy="2920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4835" marR="116839" indent="-285750" algn="just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100% онлайн-управление;</a:t>
              </a:r>
            </a:p>
            <a:p>
              <a:pPr marL="404835" marR="116839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абсолютная защита от несанкционированных списаний со стороны банкрота или третьих лиц, в том числе ФССП;</a:t>
              </a:r>
            </a:p>
            <a:p>
              <a:pPr marL="404835" marR="116839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Безопасная и удобная работа из любой точки земного шара;</a:t>
              </a:r>
            </a:p>
            <a:p>
              <a:pPr marL="404835" marR="116839" indent="-285750">
                <a:spcBef>
                  <a:spcPts val="1200"/>
                </a:spcBef>
                <a:buFont typeface="Wingdings" panose="05000000000000000000" pitchFamily="2" charset="2"/>
                <a:buChar char="§"/>
                <a:tabLst>
                  <a:tab pos="299085" algn="l"/>
                  <a:tab pos="299720" algn="l"/>
                </a:tabLst>
              </a:pPr>
              <a:r>
                <a:rPr lang="ru-RU" sz="1400" dirty="0">
                  <a:solidFill>
                    <a:srgbClr val="003790"/>
                  </a:solidFill>
                </a:rPr>
                <a:t>Полностью бесплатно для финансовых (арбитражных) управляющих!</a:t>
              </a:r>
              <a:endParaRPr lang="ru-RU" sz="1400" dirty="0">
                <a:solidFill>
                  <a:srgbClr val="003790"/>
                </a:solidFill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8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 rot="16200000">
            <a:off x="2001840" y="-1736335"/>
            <a:ext cx="533399" cy="487362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51" y="433786"/>
            <a:ext cx="4356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 значимый банк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8903568" y="3994184"/>
            <a:ext cx="1276350" cy="1442638"/>
            <a:chOff x="182114" y="3046474"/>
            <a:chExt cx="1276350" cy="144263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2114" y="4181335"/>
              <a:ext cx="12763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400" b="1" spc="-5" dirty="0">
                  <a:solidFill>
                    <a:srgbClr val="003790"/>
                  </a:solidFill>
                  <a:cs typeface="Tahoma"/>
                </a:rPr>
                <a:t>Городов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2114" y="3832347"/>
              <a:ext cx="12382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2400" b="1" spc="-5" dirty="0">
                  <a:solidFill>
                    <a:srgbClr val="FC5055"/>
                  </a:solidFill>
                  <a:cs typeface="Tahoma"/>
                </a:rPr>
                <a:t>1 055</a:t>
              </a:r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481905" y="3046474"/>
              <a:ext cx="638669" cy="638669"/>
              <a:chOff x="513346" y="3046474"/>
              <a:chExt cx="817162" cy="817162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513346" y="3046474"/>
                <a:ext cx="817162" cy="817162"/>
              </a:xfrm>
              <a:prstGeom prst="roundRect">
                <a:avLst>
                  <a:gd name="adj" fmla="val 1265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87" y="3172676"/>
                <a:ext cx="573680" cy="536905"/>
              </a:xfrm>
              <a:prstGeom prst="rect">
                <a:avLst/>
              </a:prstGeom>
            </p:spPr>
          </p:pic>
        </p:grpSp>
      </p:grpSp>
      <p:grpSp>
        <p:nvGrpSpPr>
          <p:cNvPr id="101" name="Группа 100"/>
          <p:cNvGrpSpPr/>
          <p:nvPr/>
        </p:nvGrpSpPr>
        <p:grpSpPr>
          <a:xfrm>
            <a:off x="6244675" y="3998317"/>
            <a:ext cx="1284522" cy="1442638"/>
            <a:chOff x="1944566" y="3039596"/>
            <a:chExt cx="1284522" cy="144263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944566" y="4174457"/>
              <a:ext cx="12845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400" b="1" spc="-5" dirty="0">
                  <a:solidFill>
                    <a:srgbClr val="003790"/>
                  </a:solidFill>
                  <a:cs typeface="Tahoma"/>
                </a:rPr>
                <a:t>Офисов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44566" y="3825469"/>
              <a:ext cx="12845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2400" b="1" spc="-5" dirty="0">
                  <a:solidFill>
                    <a:srgbClr val="FC5055"/>
                  </a:solidFill>
                  <a:cs typeface="Tahoma"/>
                </a:rPr>
                <a:t>2 629</a:t>
              </a:r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2253016" y="3039596"/>
              <a:ext cx="638669" cy="638669"/>
              <a:chOff x="2210149" y="3039596"/>
              <a:chExt cx="817162" cy="817162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210149" y="3039596"/>
                <a:ext cx="817162" cy="817162"/>
              </a:xfrm>
              <a:prstGeom prst="roundRect">
                <a:avLst>
                  <a:gd name="adj" fmla="val 1265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332" y="3133685"/>
                <a:ext cx="558796" cy="601129"/>
              </a:xfrm>
              <a:prstGeom prst="rect">
                <a:avLst/>
              </a:prstGeom>
            </p:spPr>
          </p:pic>
        </p:grpSp>
      </p:grpSp>
      <p:grpSp>
        <p:nvGrpSpPr>
          <p:cNvPr id="102" name="Группа 101"/>
          <p:cNvGrpSpPr/>
          <p:nvPr/>
        </p:nvGrpSpPr>
        <p:grpSpPr>
          <a:xfrm>
            <a:off x="8966396" y="1831591"/>
            <a:ext cx="1727757" cy="1442638"/>
            <a:chOff x="3718493" y="3048850"/>
            <a:chExt cx="1727757" cy="144263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718493" y="4183711"/>
              <a:ext cx="11506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400" b="1" spc="-5" dirty="0">
                  <a:solidFill>
                    <a:srgbClr val="003790"/>
                  </a:solidFill>
                  <a:cs typeface="Tahoma"/>
                </a:rPr>
                <a:t>Капитал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91299" y="3834723"/>
              <a:ext cx="10341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2400" b="1" spc="-5" dirty="0">
                  <a:solidFill>
                    <a:srgbClr val="FC5055"/>
                  </a:solidFill>
                  <a:cs typeface="Tahoma"/>
                </a:rPr>
                <a:t>244</a:t>
              </a:r>
              <a:endParaRPr lang="ru-RU" sz="2400" spc="-5" dirty="0">
                <a:solidFill>
                  <a:srgbClr val="FC5055"/>
                </a:solidFill>
                <a:cs typeface="Tahom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391991" y="4005108"/>
              <a:ext cx="105425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000" spc="-5" dirty="0">
                  <a:solidFill>
                    <a:srgbClr val="FC5055"/>
                  </a:solidFill>
                  <a:cs typeface="Tahoma"/>
                </a:rPr>
                <a:t>млрд. руб.</a:t>
              </a:r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3998525" y="3048850"/>
              <a:ext cx="638669" cy="638669"/>
              <a:chOff x="3891815" y="3048850"/>
              <a:chExt cx="817162" cy="81716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891815" y="3048850"/>
                <a:ext cx="817162" cy="817162"/>
              </a:xfrm>
              <a:prstGeom prst="roundRect">
                <a:avLst>
                  <a:gd name="adj" fmla="val 1265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0047" y="3275120"/>
                <a:ext cx="518077" cy="370055"/>
              </a:xfrm>
              <a:prstGeom prst="rect">
                <a:avLst/>
              </a:prstGeom>
            </p:spPr>
          </p:pic>
        </p:grpSp>
      </p:grpSp>
      <p:grpSp>
        <p:nvGrpSpPr>
          <p:cNvPr id="98" name="Группа 97"/>
          <p:cNvGrpSpPr/>
          <p:nvPr/>
        </p:nvGrpSpPr>
        <p:grpSpPr>
          <a:xfrm>
            <a:off x="3196808" y="3992076"/>
            <a:ext cx="1969310" cy="1648556"/>
            <a:chOff x="2648686" y="4936850"/>
            <a:chExt cx="1969310" cy="1648556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648686" y="6062186"/>
              <a:ext cx="18817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400" b="1" spc="-5" dirty="0">
                  <a:solidFill>
                    <a:srgbClr val="003790"/>
                  </a:solidFill>
                  <a:cs typeface="Tahoma"/>
                </a:rPr>
                <a:t>Корпоративный портфель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031506" y="5713198"/>
              <a:ext cx="9389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2400" b="1" spc="-5" dirty="0">
                  <a:solidFill>
                    <a:srgbClr val="FC5055"/>
                  </a:solidFill>
                  <a:cs typeface="Tahoma"/>
                </a:rPr>
                <a:t>347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563737" y="5893526"/>
              <a:ext cx="105425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000" spc="-5" dirty="0">
                  <a:solidFill>
                    <a:srgbClr val="FC5055"/>
                  </a:solidFill>
                  <a:cs typeface="Tahoma"/>
                </a:rPr>
                <a:t>млрд. руб.</a:t>
              </a: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3186221" y="4936850"/>
              <a:ext cx="638669" cy="638669"/>
              <a:chOff x="3186221" y="4936850"/>
              <a:chExt cx="817162" cy="817162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3186221" y="4936850"/>
                <a:ext cx="817162" cy="817162"/>
              </a:xfrm>
              <a:prstGeom prst="roundRect">
                <a:avLst>
                  <a:gd name="adj" fmla="val 1265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3975" y="5110482"/>
                <a:ext cx="469897" cy="469897"/>
              </a:xfrm>
              <a:prstGeom prst="rect">
                <a:avLst/>
              </a:prstGeom>
            </p:spPr>
          </p:pic>
        </p:grpSp>
      </p:grpSp>
      <p:grpSp>
        <p:nvGrpSpPr>
          <p:cNvPr id="97" name="Группа 96"/>
          <p:cNvGrpSpPr/>
          <p:nvPr/>
        </p:nvGrpSpPr>
        <p:grpSpPr>
          <a:xfrm>
            <a:off x="6283737" y="1838139"/>
            <a:ext cx="1712120" cy="1433113"/>
            <a:chOff x="673315" y="4938742"/>
            <a:chExt cx="1712120" cy="1433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73315" y="6064078"/>
              <a:ext cx="12361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400" b="1" spc="-5" dirty="0">
                  <a:solidFill>
                    <a:srgbClr val="003790"/>
                  </a:solidFill>
                  <a:cs typeface="Tahoma"/>
                </a:rPr>
                <a:t>Активы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3315" y="5715090"/>
              <a:ext cx="12361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2400" b="1" spc="-5" dirty="0">
                  <a:solidFill>
                    <a:srgbClr val="FC5055"/>
                  </a:solidFill>
                  <a:cs typeface="Tahoma"/>
                </a:rPr>
                <a:t>1,9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359798" y="5904974"/>
              <a:ext cx="10256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ru-RU" sz="1000" spc="-5" dirty="0">
                  <a:solidFill>
                    <a:srgbClr val="FC5055"/>
                  </a:solidFill>
                  <a:cs typeface="Tahoma"/>
                </a:rPr>
                <a:t>трлн. руб.</a:t>
              </a: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953547" y="4938742"/>
              <a:ext cx="638669" cy="638669"/>
              <a:chOff x="953547" y="4938742"/>
              <a:chExt cx="817162" cy="817162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953547" y="4938742"/>
                <a:ext cx="817162" cy="817162"/>
              </a:xfrm>
              <a:prstGeom prst="roundRect">
                <a:avLst>
                  <a:gd name="adj" fmla="val 1265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46" y="5095980"/>
                <a:ext cx="554563" cy="520696"/>
              </a:xfrm>
              <a:prstGeom prst="rect">
                <a:avLst/>
              </a:prstGeom>
            </p:spPr>
          </p:pic>
        </p:grp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6272535"/>
            <a:ext cx="1779654" cy="228988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220056" y="1839498"/>
            <a:ext cx="2537295" cy="2338382"/>
            <a:chOff x="220056" y="1756995"/>
            <a:chExt cx="2537295" cy="2338382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477800" y="1756995"/>
              <a:ext cx="2279551" cy="2338382"/>
              <a:chOff x="477800" y="1756995"/>
              <a:chExt cx="2279551" cy="2338382"/>
            </a:xfrm>
          </p:grpSpPr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77800" y="1756995"/>
                <a:ext cx="2179533" cy="2338382"/>
              </a:xfrm>
              <a:prstGeom prst="roundRect">
                <a:avLst>
                  <a:gd name="adj" fmla="val 873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srgbClr val="00379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1462521" y="2413592"/>
                <a:ext cx="129483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85" marR="116839">
                  <a:spcBef>
                    <a:spcPts val="600"/>
                  </a:spcBef>
                  <a:tabLst>
                    <a:tab pos="299085" algn="l"/>
                    <a:tab pos="299720" algn="l"/>
                  </a:tabLst>
                </a:pPr>
                <a:r>
                  <a:rPr lang="ru-RU" sz="1000" spc="-5" dirty="0">
                    <a:solidFill>
                      <a:srgbClr val="003790"/>
                    </a:solidFill>
                    <a:cs typeface="Tahoma"/>
                  </a:rPr>
                  <a:t>стабильный</a:t>
                </a: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05132" y="3515749"/>
                <a:ext cx="9648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85" marR="116839" algn="ctr">
                  <a:spcBef>
                    <a:spcPts val="600"/>
                  </a:spcBef>
                  <a:tabLst>
                    <a:tab pos="299085" algn="l"/>
                    <a:tab pos="299720" algn="l"/>
                  </a:tabLst>
                </a:pPr>
                <a:r>
                  <a:rPr lang="en-US" sz="2400" b="1" spc="-5" dirty="0">
                    <a:solidFill>
                      <a:srgbClr val="FC5055"/>
                    </a:solidFill>
                    <a:cs typeface="Tahoma"/>
                  </a:rPr>
                  <a:t>AA-</a:t>
                </a:r>
                <a:endParaRPr lang="ru-RU" sz="2400" spc="-5" dirty="0">
                  <a:solidFill>
                    <a:srgbClr val="FC5055"/>
                  </a:solidFill>
                  <a:cs typeface="Tahoma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232471" y="3667064"/>
                <a:ext cx="129483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85" marR="116839">
                  <a:spcBef>
                    <a:spcPts val="600"/>
                  </a:spcBef>
                  <a:tabLst>
                    <a:tab pos="299085" algn="l"/>
                    <a:tab pos="299720" algn="l"/>
                  </a:tabLst>
                </a:pPr>
                <a:r>
                  <a:rPr lang="ru-RU" sz="1000" spc="-5" dirty="0">
                    <a:solidFill>
                      <a:srgbClr val="003790"/>
                    </a:solidFill>
                    <a:cs typeface="Tahoma"/>
                  </a:rPr>
                  <a:t>позитивный</a:t>
                </a:r>
              </a:p>
            </p:txBody>
          </p:sp>
          <p:pic>
            <p:nvPicPr>
              <p:cNvPr id="4102" name="Picture 6" descr="Рейтинговое агентство «Эксперт РА» - рейтинги, исследования, обзоры,  конференции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060" y="1834942"/>
                <a:ext cx="1573956" cy="374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060" y="3191726"/>
                <a:ext cx="1090426" cy="266016"/>
              </a:xfrm>
              <a:prstGeom prst="rect">
                <a:avLst/>
              </a:prstGeom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220056" y="2245670"/>
              <a:ext cx="17800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85" marR="116839" algn="ctr">
                <a:spcBef>
                  <a:spcPts val="600"/>
                </a:spcBef>
                <a:tabLst>
                  <a:tab pos="299085" algn="l"/>
                  <a:tab pos="299720" algn="l"/>
                </a:tabLst>
              </a:pPr>
              <a:r>
                <a:rPr lang="en-US" sz="2400" b="1" spc="-5" dirty="0" err="1">
                  <a:solidFill>
                    <a:srgbClr val="FC5055"/>
                  </a:solidFill>
                  <a:cs typeface="Tahoma"/>
                </a:rPr>
                <a:t>RUaa</a:t>
              </a:r>
              <a:endParaRPr lang="ru-RU" sz="2400" spc="-5" dirty="0">
                <a:solidFill>
                  <a:srgbClr val="FC5055"/>
                </a:solidFill>
                <a:cs typeface="Tahoma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715491" y="4462463"/>
            <a:ext cx="1804168" cy="1894326"/>
            <a:chOff x="8107202" y="1620594"/>
            <a:chExt cx="1804168" cy="1894326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8107202" y="1620594"/>
              <a:ext cx="1804168" cy="18943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srgbClr val="00379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093" y="1713557"/>
              <a:ext cx="1784387" cy="1708400"/>
            </a:xfrm>
            <a:prstGeom prst="rect">
              <a:avLst/>
            </a:prstGeom>
          </p:spPr>
        </p:pic>
      </p:grpSp>
      <p:sp>
        <p:nvSpPr>
          <p:cNvPr id="112" name="Прямоугольник 111"/>
          <p:cNvSpPr/>
          <p:nvPr/>
        </p:nvSpPr>
        <p:spPr>
          <a:xfrm>
            <a:off x="3350366" y="2975921"/>
            <a:ext cx="14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 algn="ctr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400" b="1" spc="-5" dirty="0">
                <a:solidFill>
                  <a:srgbClr val="003790"/>
                </a:solidFill>
                <a:cs typeface="Tahoma"/>
              </a:rPr>
              <a:t>9 место по России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216496" y="2577869"/>
            <a:ext cx="167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 algn="ctr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2400" b="1" spc="-5" dirty="0">
                <a:solidFill>
                  <a:srgbClr val="FC5055"/>
                </a:solidFill>
                <a:cs typeface="Tahoma"/>
              </a:rPr>
              <a:t>Топ-10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745868" y="1841060"/>
            <a:ext cx="638669" cy="638669"/>
          </a:xfrm>
          <a:prstGeom prst="roundRect">
            <a:avLst>
              <a:gd name="adj" fmla="val 12658"/>
            </a:avLst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srgbClr val="00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09" y="1975527"/>
            <a:ext cx="423087" cy="368495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4362878" y="2785534"/>
            <a:ext cx="1118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85" marR="116839" algn="ctr">
              <a:spcBef>
                <a:spcPts val="600"/>
              </a:spcBef>
              <a:tabLst>
                <a:tab pos="299085" algn="l"/>
                <a:tab pos="299720" algn="l"/>
              </a:tabLst>
            </a:pPr>
            <a:r>
              <a:rPr lang="ru-RU" sz="1000" spc="-5" dirty="0">
                <a:solidFill>
                  <a:srgbClr val="FC5055"/>
                </a:solidFill>
                <a:cs typeface="Tahoma"/>
              </a:rPr>
              <a:t>по активам</a:t>
            </a:r>
          </a:p>
        </p:txBody>
      </p:sp>
    </p:spTree>
    <p:extLst>
      <p:ext uri="{BB962C8B-B14F-4D97-AF65-F5344CB8AC3E}">
        <p14:creationId xmlns:p14="http://schemas.microsoft.com/office/powerpoint/2010/main" val="4126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16200000">
            <a:off x="668339" y="-402830"/>
            <a:ext cx="533399" cy="2206626"/>
          </a:xfrm>
          <a:prstGeom prst="roundRect">
            <a:avLst>
              <a:gd name="adj" fmla="val 13207"/>
            </a:avLst>
          </a:prstGeom>
          <a:gradFill flip="none" rotWithShape="1">
            <a:gsLst>
              <a:gs pos="0">
                <a:srgbClr val="26448F"/>
              </a:gs>
              <a:gs pos="100000">
                <a:srgbClr val="00379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8831F25-10FC-A74E-A039-07D071044ED6}"/>
              </a:ext>
            </a:extLst>
          </p:cNvPr>
          <p:cNvSpPr txBox="1">
            <a:spLocks/>
          </p:cNvSpPr>
          <p:nvPr/>
        </p:nvSpPr>
        <p:spPr>
          <a:xfrm>
            <a:off x="349249" y="433786"/>
            <a:ext cx="168910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36771" y="2700908"/>
            <a:ext cx="4118458" cy="1593463"/>
            <a:chOff x="4073042" y="2700908"/>
            <a:chExt cx="4118458" cy="1593463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4073042" y="2895473"/>
              <a:ext cx="4118458" cy="1398898"/>
            </a:xfrm>
            <a:prstGeom prst="roundRect">
              <a:avLst>
                <a:gd name="adj" fmla="val 431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0" dist="127000" dir="8820000" sx="99000" sy="99000" algn="tr" rotWithShape="0">
                <a:srgbClr val="114587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13"/>
            <p:cNvSpPr/>
            <p:nvPr/>
          </p:nvSpPr>
          <p:spPr>
            <a:xfrm>
              <a:off x="4159018" y="3140383"/>
              <a:ext cx="3313168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360">
                <a:buClr>
                  <a:srgbClr val="003790"/>
                </a:buClr>
              </a:pPr>
              <a:r>
                <a:rPr lang="ru-RU" dirty="0">
                  <a:solidFill>
                    <a:srgbClr val="003790"/>
                  </a:solidFill>
                </a:rPr>
                <a:t>📞 </a:t>
              </a:r>
              <a:r>
                <a:rPr lang="ru-RU" sz="1600" spc="-1" dirty="0">
                  <a:solidFill>
                    <a:srgbClr val="003790"/>
                  </a:solidFill>
                  <a:latin typeface="Montserrat Medium" panose="00000600000000000000" pitchFamily="50" charset="-52"/>
                </a:rPr>
                <a:t>8 800 707-13-50   доб. 13491</a:t>
              </a:r>
              <a:endParaRPr lang="en-US" sz="1600" strike="noStrike" spc="-1" dirty="0">
                <a:solidFill>
                  <a:srgbClr val="003790"/>
                </a:solidFill>
                <a:latin typeface="Montserrat Medium" panose="00000600000000000000" pitchFamily="50" charset="-52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073042" y="2700908"/>
              <a:ext cx="4118458" cy="389121"/>
            </a:xfrm>
            <a:prstGeom prst="roundRect">
              <a:avLst>
                <a:gd name="adj" fmla="val 7084"/>
              </a:avLst>
            </a:prstGeom>
            <a:solidFill>
              <a:srgbClr val="00379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Владимир Владимирович Петренко</a:t>
              </a:r>
            </a:p>
          </p:txBody>
        </p:sp>
        <p:sp>
          <p:nvSpPr>
            <p:cNvPr id="85" name="Прямоугольник 13"/>
            <p:cNvSpPr/>
            <p:nvPr/>
          </p:nvSpPr>
          <p:spPr>
            <a:xfrm>
              <a:off x="4159017" y="3818775"/>
              <a:ext cx="3797292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360">
                <a:buClr>
                  <a:srgbClr val="003790"/>
                </a:buClr>
              </a:pPr>
              <a:r>
                <a:rPr lang="ru-RU" b="1" dirty="0">
                  <a:solidFill>
                    <a:srgbClr val="003790"/>
                  </a:solidFill>
                </a:rPr>
                <a:t>✉</a:t>
              </a:r>
              <a:r>
                <a:rPr lang="ru-RU" dirty="0">
                  <a:solidFill>
                    <a:srgbClr val="003790"/>
                  </a:solidFill>
                </a:rPr>
                <a:t> </a:t>
              </a:r>
              <a:r>
                <a:rPr lang="en-US" sz="1600" spc="-1" dirty="0">
                  <a:solidFill>
                    <a:srgbClr val="003790"/>
                  </a:solidFill>
                  <a:latin typeface="Montserrat Medium" panose="00000600000000000000" pitchFamily="50" charset="-52"/>
                </a:rPr>
                <a:t>Petrenkovv@sovcombank.ru</a:t>
              </a:r>
              <a:endParaRPr lang="en-US" sz="1600" strike="noStrike" spc="-1" dirty="0">
                <a:solidFill>
                  <a:srgbClr val="003790"/>
                </a:solidFill>
                <a:latin typeface="Montserrat Medium" panose="00000600000000000000" pitchFamily="50" charset="-52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0" y="5955007"/>
            <a:ext cx="2359156" cy="303553"/>
          </a:xfrm>
          <a:prstGeom prst="rect">
            <a:avLst/>
          </a:prstGeom>
        </p:spPr>
      </p:pic>
      <p:sp>
        <p:nvSpPr>
          <p:cNvPr id="22" name="Прямоугольник 13"/>
          <p:cNvSpPr/>
          <p:nvPr/>
        </p:nvSpPr>
        <p:spPr>
          <a:xfrm>
            <a:off x="4122747" y="3479579"/>
            <a:ext cx="331316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buClr>
                <a:srgbClr val="003790"/>
              </a:buClr>
            </a:pPr>
            <a:r>
              <a:rPr lang="ru-RU" dirty="0">
                <a:solidFill>
                  <a:srgbClr val="003790"/>
                </a:solidFill>
              </a:rPr>
              <a:t>📱 </a:t>
            </a:r>
            <a:r>
              <a:rPr lang="ru-RU" sz="1600" spc="-1" dirty="0">
                <a:solidFill>
                  <a:srgbClr val="003790"/>
                </a:solidFill>
                <a:latin typeface="Montserrat Medium" panose="00000600000000000000" pitchFamily="50" charset="-52"/>
              </a:rPr>
              <a:t>8 985 233-91-44</a:t>
            </a:r>
            <a:endParaRPr lang="en-US" sz="1600" strike="noStrike" spc="-1" dirty="0">
              <a:solidFill>
                <a:srgbClr val="003790"/>
              </a:solidFill>
              <a:latin typeface="Montserrat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82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23736</TotalTime>
  <Words>474</Words>
  <Application>Microsoft Office PowerPoint</Application>
  <PresentationFormat>Широкоэкранный</PresentationFormat>
  <Paragraphs>93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Wingdings</vt:lpstr>
      <vt:lpstr>Montserrat Medium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Гарькина Мария Михайловна</dc:creator>
  <cp:lastModifiedBy>User</cp:lastModifiedBy>
  <cp:revision>306</cp:revision>
  <dcterms:created xsi:type="dcterms:W3CDTF">2021-05-21T18:11:57Z</dcterms:created>
  <dcterms:modified xsi:type="dcterms:W3CDTF">2022-12-01T09:22:28Z</dcterms:modified>
</cp:coreProperties>
</file>